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Lst>
  <p:notesMasterIdLst>
    <p:notesMasterId r:id="rId35"/>
  </p:notesMasterIdLst>
  <p:handoutMasterIdLst>
    <p:handoutMasterId r:id="rId36"/>
  </p:handoutMasterIdLst>
  <p:sldIdLst>
    <p:sldId id="364" r:id="rId4"/>
    <p:sldId id="464" r:id="rId5"/>
    <p:sldId id="369" r:id="rId6"/>
    <p:sldId id="493" r:id="rId7"/>
    <p:sldId id="481" r:id="rId8"/>
    <p:sldId id="483" r:id="rId9"/>
    <p:sldId id="494" r:id="rId10"/>
    <p:sldId id="495" r:id="rId11"/>
    <p:sldId id="496" r:id="rId12"/>
    <p:sldId id="497" r:id="rId13"/>
    <p:sldId id="500" r:id="rId14"/>
    <p:sldId id="510" r:id="rId15"/>
    <p:sldId id="509" r:id="rId16"/>
    <p:sldId id="511" r:id="rId17"/>
    <p:sldId id="498" r:id="rId18"/>
    <p:sldId id="484" r:id="rId19"/>
    <p:sldId id="486" r:id="rId20"/>
    <p:sldId id="488" r:id="rId21"/>
    <p:sldId id="489" r:id="rId22"/>
    <p:sldId id="259" r:id="rId23"/>
    <p:sldId id="492" r:id="rId24"/>
    <p:sldId id="491" r:id="rId25"/>
    <p:sldId id="490" r:id="rId26"/>
    <p:sldId id="501" r:id="rId27"/>
    <p:sldId id="502" r:id="rId28"/>
    <p:sldId id="503" r:id="rId29"/>
    <p:sldId id="504" r:id="rId30"/>
    <p:sldId id="505" r:id="rId31"/>
    <p:sldId id="506" r:id="rId32"/>
    <p:sldId id="507" r:id="rId33"/>
    <p:sldId id="512" r:id="rId34"/>
  </p:sldIdLst>
  <p:sldSz cx="6858000" cy="5143500"/>
  <p:notesSz cx="7010400" cy="92964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80469A"/>
    <a:srgbClr val="D9B11D"/>
    <a:srgbClr val="E8C956"/>
    <a:srgbClr val="002D73"/>
    <a:srgbClr val="898989"/>
    <a:srgbClr val="00ACDC"/>
    <a:srgbClr val="FFFFFF"/>
    <a:srgbClr val="D6E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0" autoAdjust="0"/>
    <p:restoredTop sz="94660"/>
  </p:normalViewPr>
  <p:slideViewPr>
    <p:cSldViewPr>
      <p:cViewPr varScale="1">
        <p:scale>
          <a:sx n="98" d="100"/>
          <a:sy n="98" d="100"/>
        </p:scale>
        <p:origin x="102" y="348"/>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7/29/2020</a:t>
            </a:fld>
            <a:endParaRPr lang="en-US"/>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July 29,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July 29,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July 29,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A73ADD-C98A-4EC4-A1F1-056E2B0C7546}"/>
              </a:ext>
            </a:extLst>
          </p:cNvPr>
          <p:cNvSpPr>
            <a:spLocks noGrp="1"/>
          </p:cNvSpPr>
          <p:nvPr>
            <p:ph type="body" idx="13"/>
          </p:nvPr>
        </p:nvSpPr>
        <p:spPr/>
        <p:txBody>
          <a:bodyPr/>
          <a:lstStyle/>
          <a:p>
            <a:r>
              <a:rPr lang="en-US" dirty="0"/>
              <a:t>Situational Losses</a:t>
            </a:r>
          </a:p>
        </p:txBody>
      </p:sp>
    </p:spTree>
    <p:extLst>
      <p:ext uri="{BB962C8B-B14F-4D97-AF65-F5344CB8AC3E}">
        <p14:creationId xmlns:p14="http://schemas.microsoft.com/office/powerpoint/2010/main" val="354585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1B6AF-CEED-4A62-9671-323B43088377}"/>
              </a:ext>
            </a:extLst>
          </p:cNvPr>
          <p:cNvSpPr>
            <a:spLocks noGrp="1"/>
          </p:cNvSpPr>
          <p:nvPr>
            <p:ph type="body" idx="1"/>
          </p:nvPr>
        </p:nvSpPr>
        <p:spPr>
          <a:xfrm>
            <a:off x="114299" y="1543050"/>
            <a:ext cx="3238501" cy="2819402"/>
          </a:xfrm>
          <a:solidFill>
            <a:schemeClr val="accent1">
              <a:lumMod val="20000"/>
              <a:lumOff val="80000"/>
            </a:schemeClr>
          </a:solidFill>
        </p:spPr>
        <p:txBody>
          <a:bodyPr/>
          <a:lstStyle/>
          <a:p>
            <a:pPr marL="342900" indent="-342900">
              <a:buFont typeface="Arial" panose="020B0604020202020204" pitchFamily="34" charset="0"/>
              <a:buChar char="•"/>
            </a:pPr>
            <a:r>
              <a:rPr lang="en-US" sz="2400" dirty="0">
                <a:solidFill>
                  <a:schemeClr val="tx1"/>
                </a:solidFill>
              </a:rPr>
              <a:t>Maturational Loss</a:t>
            </a:r>
          </a:p>
          <a:p>
            <a:endParaRPr lang="en-US" sz="2400" dirty="0">
              <a:solidFill>
                <a:schemeClr val="tx1"/>
              </a:solidFill>
            </a:endParaRPr>
          </a:p>
          <a:p>
            <a:pPr marL="600056" lvl="1" indent="-342900">
              <a:buFont typeface="Arial" panose="020B0604020202020204" pitchFamily="34" charset="0"/>
              <a:buChar char="•"/>
            </a:pPr>
            <a:r>
              <a:rPr lang="en-US" sz="2400" dirty="0">
                <a:solidFill>
                  <a:schemeClr val="tx1"/>
                </a:solidFill>
              </a:rPr>
              <a:t>Planned</a:t>
            </a:r>
          </a:p>
          <a:p>
            <a:pPr marL="600056" lvl="1" indent="-342900">
              <a:buFont typeface="Arial" panose="020B0604020202020204" pitchFamily="34" charset="0"/>
              <a:buChar char="•"/>
            </a:pPr>
            <a:r>
              <a:rPr lang="en-US" sz="2400" dirty="0">
                <a:solidFill>
                  <a:schemeClr val="tx1"/>
                </a:solidFill>
              </a:rPr>
              <a:t>Expected</a:t>
            </a:r>
          </a:p>
        </p:txBody>
      </p:sp>
      <p:sp>
        <p:nvSpPr>
          <p:cNvPr id="3" name="Text Placeholder 2">
            <a:extLst>
              <a:ext uri="{FF2B5EF4-FFF2-40B4-BE49-F238E27FC236}">
                <a16:creationId xmlns:a16="http://schemas.microsoft.com/office/drawing/2014/main" id="{0F84058B-C66C-458B-A5D2-FB98DE8DC36A}"/>
              </a:ext>
            </a:extLst>
          </p:cNvPr>
          <p:cNvSpPr>
            <a:spLocks noGrp="1"/>
          </p:cNvSpPr>
          <p:nvPr>
            <p:ph type="body" idx="13"/>
          </p:nvPr>
        </p:nvSpPr>
        <p:spPr/>
        <p:txBody>
          <a:bodyPr/>
          <a:lstStyle/>
          <a:p>
            <a:r>
              <a:rPr lang="en-US" dirty="0"/>
              <a:t>Foster Care, Reunification and Adoption</a:t>
            </a:r>
          </a:p>
        </p:txBody>
      </p:sp>
      <p:sp>
        <p:nvSpPr>
          <p:cNvPr id="4" name="Text Placeholder 3">
            <a:extLst>
              <a:ext uri="{FF2B5EF4-FFF2-40B4-BE49-F238E27FC236}">
                <a16:creationId xmlns:a16="http://schemas.microsoft.com/office/drawing/2014/main" id="{3D195D50-7262-41D9-BBA3-28F496FE2C00}"/>
              </a:ext>
            </a:extLst>
          </p:cNvPr>
          <p:cNvSpPr>
            <a:spLocks noGrp="1"/>
          </p:cNvSpPr>
          <p:nvPr>
            <p:ph type="body" idx="14"/>
          </p:nvPr>
        </p:nvSpPr>
        <p:spPr>
          <a:xfrm>
            <a:off x="3566432" y="1543050"/>
            <a:ext cx="3086100" cy="2895602"/>
          </a:xfrm>
          <a:solidFill>
            <a:schemeClr val="accent3">
              <a:lumMod val="20000"/>
              <a:lumOff val="80000"/>
            </a:schemeClr>
          </a:solidFill>
        </p:spPr>
        <p:txBody>
          <a:bodyPr/>
          <a:lstStyle/>
          <a:p>
            <a:pPr marL="342900" indent="-342900">
              <a:buFont typeface="Arial" panose="020B0604020202020204" pitchFamily="34" charset="0"/>
              <a:buChar char="•"/>
            </a:pPr>
            <a:r>
              <a:rPr lang="en-US" sz="2400" dirty="0">
                <a:solidFill>
                  <a:schemeClr val="tx1"/>
                </a:solidFill>
              </a:rPr>
              <a:t>Situational Loss</a:t>
            </a:r>
          </a:p>
          <a:p>
            <a:endParaRPr lang="en-US" sz="2400" dirty="0">
              <a:solidFill>
                <a:schemeClr val="tx1"/>
              </a:solidFill>
            </a:endParaRPr>
          </a:p>
          <a:p>
            <a:pPr marL="600056" lvl="1" indent="-342900">
              <a:buFont typeface="Arial" panose="020B0604020202020204" pitchFamily="34" charset="0"/>
              <a:buChar char="•"/>
            </a:pPr>
            <a:r>
              <a:rPr lang="en-US" sz="2400" dirty="0">
                <a:solidFill>
                  <a:schemeClr val="tx1"/>
                </a:solidFill>
              </a:rPr>
              <a:t>Unplanned</a:t>
            </a:r>
          </a:p>
          <a:p>
            <a:pPr marL="600056" lvl="1" indent="-342900">
              <a:buFont typeface="Arial" panose="020B0604020202020204" pitchFamily="34" charset="0"/>
              <a:buChar char="•"/>
            </a:pPr>
            <a:r>
              <a:rPr lang="en-US" sz="2400" dirty="0">
                <a:solidFill>
                  <a:schemeClr val="tx1"/>
                </a:solidFill>
              </a:rPr>
              <a:t>Unexpected</a:t>
            </a:r>
          </a:p>
          <a:p>
            <a:endParaRPr lang="en-US" dirty="0"/>
          </a:p>
        </p:txBody>
      </p:sp>
    </p:spTree>
    <p:extLst>
      <p:ext uri="{BB962C8B-B14F-4D97-AF65-F5344CB8AC3E}">
        <p14:creationId xmlns:p14="http://schemas.microsoft.com/office/powerpoint/2010/main" val="157175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401CA0-513D-41A8-A5BF-4AC7DB40285A}"/>
              </a:ext>
            </a:extLst>
          </p:cNvPr>
          <p:cNvSpPr>
            <a:spLocks noGrp="1"/>
          </p:cNvSpPr>
          <p:nvPr>
            <p:ph type="body" idx="13"/>
          </p:nvPr>
        </p:nvSpPr>
        <p:spPr/>
        <p:txBody>
          <a:bodyPr/>
          <a:lstStyle/>
          <a:p>
            <a:r>
              <a:rPr lang="en-US" dirty="0"/>
              <a:t>Stages in the Grieving Process </a:t>
            </a:r>
          </a:p>
        </p:txBody>
      </p:sp>
    </p:spTree>
    <p:extLst>
      <p:ext uri="{BB962C8B-B14F-4D97-AF65-F5344CB8AC3E}">
        <p14:creationId xmlns:p14="http://schemas.microsoft.com/office/powerpoint/2010/main" val="227626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F8F9F-BA5D-45CC-8EC1-8035DF3436BE}"/>
              </a:ext>
            </a:extLst>
          </p:cNvPr>
          <p:cNvSpPr>
            <a:spLocks noGrp="1"/>
          </p:cNvSpPr>
          <p:nvPr>
            <p:ph type="body" idx="1"/>
          </p:nvPr>
        </p:nvSpPr>
        <p:spPr>
          <a:xfrm>
            <a:off x="114300" y="1200150"/>
            <a:ext cx="6515100" cy="3200403"/>
          </a:xfrm>
        </p:spPr>
        <p:txBody>
          <a:bodyPr/>
          <a:lstStyle/>
          <a:p>
            <a:pPr marL="457200" indent="-457200">
              <a:buFont typeface="Arial" panose="020B0604020202020204" pitchFamily="34" charset="0"/>
              <a:buChar char="•"/>
            </a:pPr>
            <a:r>
              <a:rPr lang="en-US" sz="2800" dirty="0">
                <a:solidFill>
                  <a:schemeClr val="tx1"/>
                </a:solidFill>
              </a:rPr>
              <a:t>Shock/Denial</a:t>
            </a:r>
          </a:p>
          <a:p>
            <a:pPr marL="457200" indent="-457200">
              <a:buFont typeface="Arial" panose="020B0604020202020204" pitchFamily="34" charset="0"/>
              <a:buChar char="•"/>
            </a:pPr>
            <a:r>
              <a:rPr lang="en-US" sz="2800" dirty="0">
                <a:solidFill>
                  <a:schemeClr val="tx1"/>
                </a:solidFill>
              </a:rPr>
              <a:t>Bargaining</a:t>
            </a:r>
          </a:p>
          <a:p>
            <a:pPr marL="457200" indent="-457200">
              <a:buFont typeface="Arial" panose="020B0604020202020204" pitchFamily="34" charset="0"/>
              <a:buChar char="•"/>
            </a:pPr>
            <a:r>
              <a:rPr lang="en-US" sz="2800" dirty="0">
                <a:solidFill>
                  <a:schemeClr val="tx1"/>
                </a:solidFill>
              </a:rPr>
              <a:t>Anger</a:t>
            </a:r>
          </a:p>
          <a:p>
            <a:pPr marL="457200" indent="-457200">
              <a:buFont typeface="Arial" panose="020B0604020202020204" pitchFamily="34" charset="0"/>
              <a:buChar char="•"/>
            </a:pPr>
            <a:r>
              <a:rPr lang="en-US" sz="2800" dirty="0">
                <a:solidFill>
                  <a:schemeClr val="tx1"/>
                </a:solidFill>
              </a:rPr>
              <a:t>Depression/Despair</a:t>
            </a:r>
          </a:p>
          <a:p>
            <a:pPr marL="457200" indent="-457200">
              <a:buFont typeface="Arial" panose="020B0604020202020204" pitchFamily="34" charset="0"/>
              <a:buChar char="•"/>
            </a:pPr>
            <a:r>
              <a:rPr lang="en-US" sz="2800" dirty="0">
                <a:solidFill>
                  <a:schemeClr val="tx1"/>
                </a:solidFill>
              </a:rPr>
              <a:t>Acceptance/Understanding </a:t>
            </a:r>
          </a:p>
        </p:txBody>
      </p:sp>
      <p:sp>
        <p:nvSpPr>
          <p:cNvPr id="3" name="Text Placeholder 2">
            <a:extLst>
              <a:ext uri="{FF2B5EF4-FFF2-40B4-BE49-F238E27FC236}">
                <a16:creationId xmlns:a16="http://schemas.microsoft.com/office/drawing/2014/main" id="{DF401CA0-513D-41A8-A5BF-4AC7DB40285A}"/>
              </a:ext>
            </a:extLst>
          </p:cNvPr>
          <p:cNvSpPr>
            <a:spLocks noGrp="1"/>
          </p:cNvSpPr>
          <p:nvPr>
            <p:ph type="body" idx="13"/>
          </p:nvPr>
        </p:nvSpPr>
        <p:spPr/>
        <p:txBody>
          <a:bodyPr/>
          <a:lstStyle/>
          <a:p>
            <a:r>
              <a:rPr lang="en-US" dirty="0"/>
              <a:t>Stages in the Grieving Process </a:t>
            </a:r>
          </a:p>
        </p:txBody>
      </p:sp>
    </p:spTree>
    <p:extLst>
      <p:ext uri="{BB962C8B-B14F-4D97-AF65-F5344CB8AC3E}">
        <p14:creationId xmlns:p14="http://schemas.microsoft.com/office/powerpoint/2010/main" val="29077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8B68D0-6BBD-4540-86EE-10F96D6D6C43}"/>
              </a:ext>
            </a:extLst>
          </p:cNvPr>
          <p:cNvSpPr>
            <a:spLocks noGrp="1"/>
          </p:cNvSpPr>
          <p:nvPr>
            <p:ph type="body" idx="13"/>
          </p:nvPr>
        </p:nvSpPr>
        <p:spPr/>
        <p:txBody>
          <a:bodyPr/>
          <a:lstStyle/>
          <a:p>
            <a:r>
              <a:rPr lang="en-US" dirty="0"/>
              <a:t>Factors that Affect Grieving</a:t>
            </a:r>
          </a:p>
        </p:txBody>
      </p:sp>
    </p:spTree>
    <p:extLst>
      <p:ext uri="{BB962C8B-B14F-4D97-AF65-F5344CB8AC3E}">
        <p14:creationId xmlns:p14="http://schemas.microsoft.com/office/powerpoint/2010/main" val="370798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9B9AA-D80E-4825-998D-A9C77203C451}"/>
              </a:ext>
            </a:extLst>
          </p:cNvPr>
          <p:cNvSpPr>
            <a:spLocks noGrp="1"/>
          </p:cNvSpPr>
          <p:nvPr>
            <p:ph type="body" idx="1"/>
          </p:nvPr>
        </p:nvSpPr>
        <p:spPr/>
        <p:txBody>
          <a:bodyPr/>
          <a:lstStyle/>
          <a:p>
            <a:r>
              <a:rPr lang="en-US" altLang="en-US" sz="2800" dirty="0">
                <a:solidFill>
                  <a:schemeClr val="tx1"/>
                </a:solidFill>
              </a:rPr>
              <a:t>Developmental grieving is grieving experienced at milestones in a person's life. </a:t>
            </a:r>
          </a:p>
          <a:p>
            <a:endParaRPr lang="en-US" altLang="en-US" sz="700" dirty="0">
              <a:solidFill>
                <a:schemeClr val="tx1"/>
              </a:solidFill>
            </a:endParaRPr>
          </a:p>
          <a:p>
            <a:r>
              <a:rPr lang="en-US" altLang="en-US" sz="2800" dirty="0">
                <a:solidFill>
                  <a:schemeClr val="tx1"/>
                </a:solidFill>
              </a:rPr>
              <a:t>It could also be triggered by memories of previous losses.</a:t>
            </a:r>
          </a:p>
          <a:p>
            <a:endParaRPr lang="en-US" dirty="0"/>
          </a:p>
        </p:txBody>
      </p:sp>
      <p:sp>
        <p:nvSpPr>
          <p:cNvPr id="3" name="Text Placeholder 2">
            <a:extLst>
              <a:ext uri="{FF2B5EF4-FFF2-40B4-BE49-F238E27FC236}">
                <a16:creationId xmlns:a16="http://schemas.microsoft.com/office/drawing/2014/main" id="{DE086938-7798-4803-82A3-5D6C17C0523A}"/>
              </a:ext>
            </a:extLst>
          </p:cNvPr>
          <p:cNvSpPr>
            <a:spLocks noGrp="1"/>
          </p:cNvSpPr>
          <p:nvPr>
            <p:ph type="body" idx="13"/>
          </p:nvPr>
        </p:nvSpPr>
        <p:spPr/>
        <p:txBody>
          <a:bodyPr/>
          <a:lstStyle/>
          <a:p>
            <a:r>
              <a:rPr lang="en-US" dirty="0"/>
              <a:t>Developmental Grieving </a:t>
            </a:r>
          </a:p>
        </p:txBody>
      </p:sp>
    </p:spTree>
    <p:extLst>
      <p:ext uri="{BB962C8B-B14F-4D97-AF65-F5344CB8AC3E}">
        <p14:creationId xmlns:p14="http://schemas.microsoft.com/office/powerpoint/2010/main" val="198590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6C9DB7-B6FE-4C48-AB04-4E0901885201}"/>
              </a:ext>
            </a:extLst>
          </p:cNvPr>
          <p:cNvSpPr>
            <a:spLocks noGrp="1"/>
          </p:cNvSpPr>
          <p:nvPr>
            <p:ph type="body" idx="13"/>
          </p:nvPr>
        </p:nvSpPr>
        <p:spPr>
          <a:xfrm>
            <a:off x="-19878" y="514350"/>
            <a:ext cx="1524000" cy="638175"/>
          </a:xfrm>
        </p:spPr>
        <p:txBody>
          <a:bodyPr/>
          <a:lstStyle/>
          <a:p>
            <a:r>
              <a:rPr lang="en-US" sz="1600" dirty="0">
                <a:solidFill>
                  <a:schemeClr val="accent1"/>
                </a:solidFill>
              </a:rPr>
              <a:t>Let’s look at: </a:t>
            </a:r>
          </a:p>
          <a:p>
            <a:r>
              <a:rPr lang="en-US" sz="1600" dirty="0"/>
              <a:t>Handout 2</a:t>
            </a:r>
          </a:p>
        </p:txBody>
      </p:sp>
      <p:pic>
        <p:nvPicPr>
          <p:cNvPr id="4" name="Picture 3" descr="A screenshot of a cell phone&#10;&#10;Description automatically generated">
            <a:extLst>
              <a:ext uri="{FF2B5EF4-FFF2-40B4-BE49-F238E27FC236}">
                <a16:creationId xmlns:a16="http://schemas.microsoft.com/office/drawing/2014/main" id="{F0010318-9C1D-49C1-85BC-F79E013E7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270" y="133350"/>
            <a:ext cx="3605495" cy="5010150"/>
          </a:xfrm>
          <a:prstGeom prst="rect">
            <a:avLst/>
          </a:prstGeom>
          <a:ln>
            <a:solidFill>
              <a:schemeClr val="tx1"/>
            </a:solidFill>
          </a:ln>
        </p:spPr>
      </p:pic>
    </p:spTree>
    <p:extLst>
      <p:ext uri="{BB962C8B-B14F-4D97-AF65-F5344CB8AC3E}">
        <p14:creationId xmlns:p14="http://schemas.microsoft.com/office/powerpoint/2010/main" val="125215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B21F48C-EAE1-4C63-B55F-3AC2A6A1C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6200"/>
            <a:ext cx="3926457" cy="5067300"/>
          </a:xfrm>
          <a:prstGeom prst="rect">
            <a:avLst/>
          </a:prstGeom>
          <a:ln>
            <a:solidFill>
              <a:schemeClr val="tx1"/>
            </a:solidFill>
          </a:ln>
        </p:spPr>
      </p:pic>
    </p:spTree>
    <p:extLst>
      <p:ext uri="{BB962C8B-B14F-4D97-AF65-F5344CB8AC3E}">
        <p14:creationId xmlns:p14="http://schemas.microsoft.com/office/powerpoint/2010/main" val="343255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81BE6E-F4F1-4837-B474-07D7E48ECFC9}"/>
              </a:ext>
            </a:extLst>
          </p:cNvPr>
          <p:cNvSpPr>
            <a:spLocks noGrp="1"/>
          </p:cNvSpPr>
          <p:nvPr>
            <p:ph type="body" idx="1"/>
          </p:nvPr>
        </p:nvSpPr>
        <p:spPr>
          <a:xfrm>
            <a:off x="114300" y="1076328"/>
            <a:ext cx="6515100" cy="3324225"/>
          </a:xfrm>
        </p:spPr>
        <p:txBody>
          <a:bodyPr/>
          <a:lstStyle/>
          <a:p>
            <a:pPr lvl="0" eaLnBrk="0" fontAlgn="base" hangingPunct="0">
              <a:lnSpc>
                <a:spcPct val="95000"/>
              </a:lnSpc>
              <a:spcBef>
                <a:spcPct val="45000"/>
              </a:spcBef>
              <a:spcAft>
                <a:spcPct val="0"/>
              </a:spcAft>
              <a:buClr>
                <a:srgbClr val="666BAE"/>
              </a:buClr>
              <a:buSzPct val="110000"/>
            </a:pPr>
            <a:r>
              <a:rPr lang="en-US" sz="2400" kern="0" dirty="0">
                <a:solidFill>
                  <a:srgbClr val="000000"/>
                </a:solidFill>
              </a:rPr>
              <a:t>A combination of story, diary, and scrapbook that has information about a child’s life experiences, including </a:t>
            </a:r>
          </a:p>
          <a:p>
            <a:pPr marL="914400" lvl="0" indent="-228600" eaLnBrk="0" fontAlgn="base" hangingPunct="0">
              <a:spcBef>
                <a:spcPct val="45000"/>
              </a:spcBef>
              <a:spcAft>
                <a:spcPct val="0"/>
              </a:spcAft>
              <a:buClr>
                <a:srgbClr val="666BAE"/>
              </a:buClr>
              <a:buSzPct val="110000"/>
              <a:buFont typeface="Arial" panose="020B0604020202020204" pitchFamily="34" charset="0"/>
              <a:buChar char="•"/>
            </a:pPr>
            <a:r>
              <a:rPr lang="en-US" sz="2400" kern="0" dirty="0">
                <a:solidFill>
                  <a:srgbClr val="000000"/>
                </a:solidFill>
              </a:rPr>
              <a:t>Pictures</a:t>
            </a:r>
          </a:p>
          <a:p>
            <a:pPr marL="914400" lvl="0" indent="-228600" eaLnBrk="0" fontAlgn="base" hangingPunct="0">
              <a:spcBef>
                <a:spcPct val="45000"/>
              </a:spcBef>
              <a:spcAft>
                <a:spcPct val="0"/>
              </a:spcAft>
              <a:buClr>
                <a:srgbClr val="666BAE"/>
              </a:buClr>
              <a:buSzPct val="110000"/>
              <a:buFont typeface="Arial" panose="020B0604020202020204" pitchFamily="34" charset="0"/>
              <a:buChar char="•"/>
            </a:pPr>
            <a:r>
              <a:rPr lang="en-US" sz="2400" kern="0" dirty="0">
                <a:solidFill>
                  <a:srgbClr val="000000"/>
                </a:solidFill>
              </a:rPr>
              <a:t>Report cards</a:t>
            </a:r>
          </a:p>
          <a:p>
            <a:pPr marL="914400" lvl="0" indent="-228600" eaLnBrk="0" fontAlgn="base" hangingPunct="0">
              <a:spcBef>
                <a:spcPct val="45000"/>
              </a:spcBef>
              <a:spcAft>
                <a:spcPct val="0"/>
              </a:spcAft>
              <a:buClr>
                <a:srgbClr val="666BAE"/>
              </a:buClr>
              <a:buSzPct val="110000"/>
              <a:buFont typeface="Arial" panose="020B0604020202020204" pitchFamily="34" charset="0"/>
              <a:buChar char="•"/>
            </a:pPr>
            <a:r>
              <a:rPr lang="en-US" sz="2400" kern="0" dirty="0">
                <a:solidFill>
                  <a:srgbClr val="000000"/>
                </a:solidFill>
              </a:rPr>
              <a:t>Souvenirs of special events</a:t>
            </a:r>
          </a:p>
          <a:p>
            <a:pPr marL="914400" lvl="0" indent="-228600" eaLnBrk="0" fontAlgn="base" hangingPunct="0">
              <a:spcBef>
                <a:spcPct val="45000"/>
              </a:spcBef>
              <a:spcAft>
                <a:spcPct val="0"/>
              </a:spcAft>
              <a:buClr>
                <a:srgbClr val="666BAE"/>
              </a:buClr>
              <a:buSzPct val="110000"/>
              <a:buFont typeface="Arial" panose="020B0604020202020204" pitchFamily="34" charset="0"/>
              <a:buChar char="•"/>
            </a:pPr>
            <a:r>
              <a:rPr lang="en-US" sz="2400" kern="0" dirty="0">
                <a:solidFill>
                  <a:srgbClr val="000000"/>
                </a:solidFill>
              </a:rPr>
              <a:t>Medical records</a:t>
            </a:r>
          </a:p>
          <a:p>
            <a:endParaRPr lang="en-US" dirty="0"/>
          </a:p>
        </p:txBody>
      </p:sp>
      <p:sp>
        <p:nvSpPr>
          <p:cNvPr id="3" name="Text Placeholder 2">
            <a:extLst>
              <a:ext uri="{FF2B5EF4-FFF2-40B4-BE49-F238E27FC236}">
                <a16:creationId xmlns:a16="http://schemas.microsoft.com/office/drawing/2014/main" id="{9E4C1600-A164-4176-8929-8065F42212EA}"/>
              </a:ext>
            </a:extLst>
          </p:cNvPr>
          <p:cNvSpPr>
            <a:spLocks noGrp="1"/>
          </p:cNvSpPr>
          <p:nvPr>
            <p:ph type="body" idx="13"/>
          </p:nvPr>
        </p:nvSpPr>
        <p:spPr/>
        <p:txBody>
          <a:bodyPr/>
          <a:lstStyle/>
          <a:p>
            <a:r>
              <a:rPr lang="en-US" dirty="0"/>
              <a:t>Lifebook</a:t>
            </a:r>
          </a:p>
        </p:txBody>
      </p:sp>
    </p:spTree>
    <p:extLst>
      <p:ext uri="{BB962C8B-B14F-4D97-AF65-F5344CB8AC3E}">
        <p14:creationId xmlns:p14="http://schemas.microsoft.com/office/powerpoint/2010/main" val="384569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FDD706-DEFF-4EE6-8D59-6C1EF2616C96}"/>
              </a:ext>
            </a:extLst>
          </p:cNvPr>
          <p:cNvSpPr>
            <a:spLocks noGrp="1"/>
          </p:cNvSpPr>
          <p:nvPr>
            <p:ph type="body" idx="13"/>
          </p:nvPr>
        </p:nvSpPr>
        <p:spPr>
          <a:xfrm>
            <a:off x="-33130" y="819150"/>
            <a:ext cx="1866900" cy="761997"/>
          </a:xfrm>
        </p:spPr>
        <p:txBody>
          <a:bodyPr/>
          <a:lstStyle/>
          <a:p>
            <a:r>
              <a:rPr lang="en-US" sz="1800" dirty="0">
                <a:solidFill>
                  <a:schemeClr val="accent1"/>
                </a:solidFill>
              </a:rPr>
              <a:t>Let’s Look at: </a:t>
            </a:r>
          </a:p>
          <a:p>
            <a:r>
              <a:rPr lang="en-US" sz="1800" dirty="0"/>
              <a:t>Handout 3  </a:t>
            </a:r>
          </a:p>
          <a:p>
            <a:endParaRPr lang="en-US" sz="2000" dirty="0"/>
          </a:p>
        </p:txBody>
      </p:sp>
      <p:pic>
        <p:nvPicPr>
          <p:cNvPr id="5" name="Picture 4">
            <a:extLst>
              <a:ext uri="{FF2B5EF4-FFF2-40B4-BE49-F238E27FC236}">
                <a16:creationId xmlns:a16="http://schemas.microsoft.com/office/drawing/2014/main" id="{A23B54E1-76C9-47F6-A42B-422DAF15B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294" y="228572"/>
            <a:ext cx="3546506" cy="4877177"/>
          </a:xfrm>
          <a:prstGeom prst="rect">
            <a:avLst/>
          </a:prstGeom>
          <a:ln>
            <a:solidFill>
              <a:schemeClr val="tx1"/>
            </a:solidFill>
          </a:ln>
        </p:spPr>
      </p:pic>
    </p:spTree>
    <p:extLst>
      <p:ext uri="{BB962C8B-B14F-4D97-AF65-F5344CB8AC3E}">
        <p14:creationId xmlns:p14="http://schemas.microsoft.com/office/powerpoint/2010/main" val="228927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04800" y="1953130"/>
            <a:ext cx="3371850" cy="1936631"/>
          </a:xfrm>
        </p:spPr>
        <p:txBody>
          <a:bodyPr>
            <a:normAutofit fontScale="90000"/>
          </a:bodyPr>
          <a:lstStyle/>
          <a:p>
            <a:r>
              <a:rPr lang="en-US" sz="2700" dirty="0"/>
              <a:t>Meeting 3</a:t>
            </a:r>
            <a:br>
              <a:rPr lang="en-US" sz="2700" dirty="0"/>
            </a:br>
            <a:br>
              <a:rPr lang="en-US" sz="2700" dirty="0"/>
            </a:br>
            <a:r>
              <a:rPr lang="en-US" sz="2400" dirty="0"/>
              <a:t>Losses and Gains: The Need to Be a Loss Expert</a:t>
            </a:r>
            <a:endParaRPr lang="en-US" sz="2100" dirty="0"/>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05D08-08B0-4F14-AB84-67796E1BD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5597"/>
            <a:ext cx="3581400" cy="4957903"/>
          </a:xfrm>
          <a:prstGeom prst="rect">
            <a:avLst/>
          </a:prstGeom>
          <a:ln>
            <a:solidFill>
              <a:schemeClr val="tx1"/>
            </a:solidFill>
          </a:ln>
        </p:spPr>
      </p:pic>
    </p:spTree>
    <p:extLst>
      <p:ext uri="{BB962C8B-B14F-4D97-AF65-F5344CB8AC3E}">
        <p14:creationId xmlns:p14="http://schemas.microsoft.com/office/powerpoint/2010/main" val="86097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8E97FC-86DF-4E97-BA8A-286116BA8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6776"/>
            <a:ext cx="3429000" cy="4929948"/>
          </a:xfrm>
          <a:prstGeom prst="rect">
            <a:avLst/>
          </a:prstGeom>
          <a:ln>
            <a:solidFill>
              <a:schemeClr val="tx1"/>
            </a:solidFill>
          </a:ln>
        </p:spPr>
      </p:pic>
    </p:spTree>
    <p:extLst>
      <p:ext uri="{BB962C8B-B14F-4D97-AF65-F5344CB8AC3E}">
        <p14:creationId xmlns:p14="http://schemas.microsoft.com/office/powerpoint/2010/main" val="255034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A5761-3F3F-4EB1-A72E-E71CF6569E6F}"/>
              </a:ext>
            </a:extLst>
          </p:cNvPr>
          <p:cNvSpPr>
            <a:spLocks noGrp="1"/>
          </p:cNvSpPr>
          <p:nvPr>
            <p:ph type="body" idx="13"/>
          </p:nvPr>
        </p:nvSpPr>
        <p:spPr>
          <a:xfrm>
            <a:off x="130865" y="361950"/>
            <a:ext cx="6515100" cy="838197"/>
          </a:xfrm>
        </p:spPr>
        <p:txBody>
          <a:bodyPr/>
          <a:lstStyle/>
          <a:p>
            <a:r>
              <a:rPr lang="en-US" sz="1600" dirty="0">
                <a:solidFill>
                  <a:schemeClr val="accent1"/>
                </a:solidFill>
              </a:rPr>
              <a:t>Let’s look at: </a:t>
            </a:r>
            <a:r>
              <a:rPr lang="en-US" sz="1600" dirty="0"/>
              <a:t>Handout 4   </a:t>
            </a:r>
          </a:p>
        </p:txBody>
      </p:sp>
      <p:pic>
        <p:nvPicPr>
          <p:cNvPr id="4" name="Picture 3">
            <a:extLst>
              <a:ext uri="{FF2B5EF4-FFF2-40B4-BE49-F238E27FC236}">
                <a16:creationId xmlns:a16="http://schemas.microsoft.com/office/drawing/2014/main" id="{53676A2B-3D19-4FE1-B026-92CB5E2F8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86" y="1413013"/>
            <a:ext cx="6679349" cy="3048000"/>
          </a:xfrm>
          <a:prstGeom prst="rect">
            <a:avLst/>
          </a:prstGeom>
        </p:spPr>
      </p:pic>
      <p:pic>
        <p:nvPicPr>
          <p:cNvPr id="5" name="Picture 4">
            <a:extLst>
              <a:ext uri="{FF2B5EF4-FFF2-40B4-BE49-F238E27FC236}">
                <a16:creationId xmlns:a16="http://schemas.microsoft.com/office/drawing/2014/main" id="{962B6740-C9DA-4BE4-845A-86965FF34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5" y="695739"/>
            <a:ext cx="6270061" cy="651881"/>
          </a:xfrm>
          <a:prstGeom prst="rect">
            <a:avLst/>
          </a:prstGeom>
        </p:spPr>
      </p:pic>
    </p:spTree>
    <p:extLst>
      <p:ext uri="{BB962C8B-B14F-4D97-AF65-F5344CB8AC3E}">
        <p14:creationId xmlns:p14="http://schemas.microsoft.com/office/powerpoint/2010/main" val="2797815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social media post&#10;&#10;Description automatically generated">
            <a:extLst>
              <a:ext uri="{FF2B5EF4-FFF2-40B4-BE49-F238E27FC236}">
                <a16:creationId xmlns:a16="http://schemas.microsoft.com/office/drawing/2014/main" id="{A6CE023A-ED04-4C16-B680-65615D2A0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69" y="285750"/>
            <a:ext cx="3205932" cy="4702865"/>
          </a:xfrm>
          <a:prstGeom prst="rect">
            <a:avLst/>
          </a:prstGeom>
          <a:ln>
            <a:solidFill>
              <a:schemeClr val="tx1"/>
            </a:solidFill>
          </a:ln>
        </p:spPr>
      </p:pic>
      <p:pic>
        <p:nvPicPr>
          <p:cNvPr id="13" name="Picture 12" descr="A screenshot of a cell phone&#10;&#10;Description automatically generated">
            <a:extLst>
              <a:ext uri="{FF2B5EF4-FFF2-40B4-BE49-F238E27FC236}">
                <a16:creationId xmlns:a16="http://schemas.microsoft.com/office/drawing/2014/main" id="{1A0735CA-9655-4020-A651-E1A592F31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331" y="285750"/>
            <a:ext cx="3125050" cy="4702865"/>
          </a:xfrm>
          <a:prstGeom prst="rect">
            <a:avLst/>
          </a:prstGeom>
          <a:ln>
            <a:solidFill>
              <a:schemeClr val="tx1"/>
            </a:solidFill>
          </a:ln>
        </p:spPr>
      </p:pic>
    </p:spTree>
    <p:extLst>
      <p:ext uri="{BB962C8B-B14F-4D97-AF65-F5344CB8AC3E}">
        <p14:creationId xmlns:p14="http://schemas.microsoft.com/office/powerpoint/2010/main" val="198368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F3EA58-2CB4-4BD0-B354-2F298B9C52CC}"/>
              </a:ext>
            </a:extLst>
          </p:cNvPr>
          <p:cNvSpPr>
            <a:spLocks noGrp="1"/>
          </p:cNvSpPr>
          <p:nvPr>
            <p:ph type="body" idx="13"/>
          </p:nvPr>
        </p:nvSpPr>
        <p:spPr>
          <a:xfrm>
            <a:off x="114300" y="438153"/>
            <a:ext cx="6515100" cy="457197"/>
          </a:xfrm>
        </p:spPr>
        <p:txBody>
          <a:bodyPr/>
          <a:lstStyle/>
          <a:p>
            <a:r>
              <a:rPr lang="en-US" dirty="0"/>
              <a:t>Karen</a:t>
            </a:r>
          </a:p>
        </p:txBody>
      </p:sp>
      <p:pic>
        <p:nvPicPr>
          <p:cNvPr id="4" name="Picture 3">
            <a:extLst>
              <a:ext uri="{FF2B5EF4-FFF2-40B4-BE49-F238E27FC236}">
                <a16:creationId xmlns:a16="http://schemas.microsoft.com/office/drawing/2014/main" id="{872404DD-4B5E-44F5-B00C-49FC19371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1" y="1047750"/>
            <a:ext cx="6670917" cy="4043199"/>
          </a:xfrm>
          <a:prstGeom prst="rect">
            <a:avLst/>
          </a:prstGeom>
        </p:spPr>
      </p:pic>
    </p:spTree>
    <p:extLst>
      <p:ext uri="{BB962C8B-B14F-4D97-AF65-F5344CB8AC3E}">
        <p14:creationId xmlns:p14="http://schemas.microsoft.com/office/powerpoint/2010/main" val="37566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F4688-B139-4427-BB64-0B08CDC68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00" y="418684"/>
            <a:ext cx="3306300" cy="4439066"/>
          </a:xfrm>
          <a:prstGeom prst="rect">
            <a:avLst/>
          </a:prstGeom>
          <a:ln>
            <a:solidFill>
              <a:schemeClr val="tx1"/>
            </a:solidFill>
          </a:ln>
        </p:spPr>
      </p:pic>
      <p:pic>
        <p:nvPicPr>
          <p:cNvPr id="6" name="Picture 5">
            <a:extLst>
              <a:ext uri="{FF2B5EF4-FFF2-40B4-BE49-F238E27FC236}">
                <a16:creationId xmlns:a16="http://schemas.microsoft.com/office/drawing/2014/main" id="{F54C5B1C-9A5F-4C3D-87FC-342315D13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48" y="452643"/>
            <a:ext cx="3180309" cy="4439066"/>
          </a:xfrm>
          <a:prstGeom prst="rect">
            <a:avLst/>
          </a:prstGeom>
          <a:ln>
            <a:solidFill>
              <a:schemeClr val="tx1"/>
            </a:solidFill>
          </a:ln>
        </p:spPr>
      </p:pic>
    </p:spTree>
    <p:extLst>
      <p:ext uri="{BB962C8B-B14F-4D97-AF65-F5344CB8AC3E}">
        <p14:creationId xmlns:p14="http://schemas.microsoft.com/office/powerpoint/2010/main" val="3816177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43BA94-EFCC-428E-8B57-897D4CAC9933}"/>
              </a:ext>
            </a:extLst>
          </p:cNvPr>
          <p:cNvSpPr>
            <a:spLocks noGrp="1"/>
          </p:cNvSpPr>
          <p:nvPr>
            <p:ph type="body" idx="13"/>
          </p:nvPr>
        </p:nvSpPr>
        <p:spPr/>
        <p:txBody>
          <a:bodyPr/>
          <a:lstStyle/>
          <a:p>
            <a:r>
              <a:rPr lang="en-US" dirty="0"/>
              <a:t>Alana </a:t>
            </a:r>
          </a:p>
        </p:txBody>
      </p:sp>
      <p:pic>
        <p:nvPicPr>
          <p:cNvPr id="4" name="Picture 3">
            <a:extLst>
              <a:ext uri="{FF2B5EF4-FFF2-40B4-BE49-F238E27FC236}">
                <a16:creationId xmlns:a16="http://schemas.microsoft.com/office/drawing/2014/main" id="{6AB1C049-2D82-4C4D-9BBF-49A3717CF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3" y="1076328"/>
            <a:ext cx="6766233" cy="2797977"/>
          </a:xfrm>
          <a:prstGeom prst="rect">
            <a:avLst/>
          </a:prstGeom>
        </p:spPr>
      </p:pic>
    </p:spTree>
    <p:extLst>
      <p:ext uri="{BB962C8B-B14F-4D97-AF65-F5344CB8AC3E}">
        <p14:creationId xmlns:p14="http://schemas.microsoft.com/office/powerpoint/2010/main" val="142767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0B230-30DC-4219-B19E-264249CF0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83" y="495959"/>
            <a:ext cx="3080650" cy="4080929"/>
          </a:xfrm>
          <a:prstGeom prst="rect">
            <a:avLst/>
          </a:prstGeom>
          <a:ln>
            <a:solidFill>
              <a:schemeClr val="tx1"/>
            </a:solidFill>
          </a:ln>
        </p:spPr>
      </p:pic>
      <p:pic>
        <p:nvPicPr>
          <p:cNvPr id="6" name="Picture 5">
            <a:extLst>
              <a:ext uri="{FF2B5EF4-FFF2-40B4-BE49-F238E27FC236}">
                <a16:creationId xmlns:a16="http://schemas.microsoft.com/office/drawing/2014/main" id="{818DDCC7-0502-4E6E-83DE-494815A17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73597"/>
            <a:ext cx="2941983" cy="4103292"/>
          </a:xfrm>
          <a:prstGeom prst="rect">
            <a:avLst/>
          </a:prstGeom>
          <a:ln>
            <a:solidFill>
              <a:schemeClr val="tx1"/>
            </a:solidFill>
          </a:ln>
        </p:spPr>
      </p:pic>
    </p:spTree>
    <p:extLst>
      <p:ext uri="{BB962C8B-B14F-4D97-AF65-F5344CB8AC3E}">
        <p14:creationId xmlns:p14="http://schemas.microsoft.com/office/powerpoint/2010/main" val="178366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1594AB-2147-4721-A08F-4DBC0F913A15}"/>
              </a:ext>
            </a:extLst>
          </p:cNvPr>
          <p:cNvSpPr>
            <a:spLocks noGrp="1"/>
          </p:cNvSpPr>
          <p:nvPr>
            <p:ph type="body" idx="13"/>
          </p:nvPr>
        </p:nvSpPr>
        <p:spPr>
          <a:xfrm>
            <a:off x="33130" y="971550"/>
            <a:ext cx="1562100" cy="838200"/>
          </a:xfrm>
        </p:spPr>
        <p:txBody>
          <a:bodyPr/>
          <a:lstStyle/>
          <a:p>
            <a:r>
              <a:rPr lang="en-US" sz="1600" dirty="0">
                <a:solidFill>
                  <a:schemeClr val="accent1"/>
                </a:solidFill>
              </a:rPr>
              <a:t>Let’s look at: </a:t>
            </a:r>
          </a:p>
          <a:p>
            <a:r>
              <a:rPr lang="en-US" sz="1600" dirty="0">
                <a:solidFill>
                  <a:schemeClr val="tx2"/>
                </a:solidFill>
              </a:rPr>
              <a:t>Handout 5 </a:t>
            </a:r>
          </a:p>
        </p:txBody>
      </p:sp>
      <p:pic>
        <p:nvPicPr>
          <p:cNvPr id="4" name="Picture 3">
            <a:extLst>
              <a:ext uri="{FF2B5EF4-FFF2-40B4-BE49-F238E27FC236}">
                <a16:creationId xmlns:a16="http://schemas.microsoft.com/office/drawing/2014/main" id="{1CB7646A-A742-4526-BBAB-8DFA5FF15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68344"/>
            <a:ext cx="3506384" cy="4875156"/>
          </a:xfrm>
          <a:prstGeom prst="rect">
            <a:avLst/>
          </a:prstGeom>
          <a:ln>
            <a:solidFill>
              <a:schemeClr val="tx1"/>
            </a:solidFill>
          </a:ln>
        </p:spPr>
      </p:pic>
    </p:spTree>
    <p:extLst>
      <p:ext uri="{BB962C8B-B14F-4D97-AF65-F5344CB8AC3E}">
        <p14:creationId xmlns:p14="http://schemas.microsoft.com/office/powerpoint/2010/main" val="185998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A0CD3B-F10B-4F83-82C9-97AEB446CFA5}"/>
              </a:ext>
            </a:extLst>
          </p:cNvPr>
          <p:cNvSpPr>
            <a:spLocks noGrp="1"/>
          </p:cNvSpPr>
          <p:nvPr>
            <p:ph type="body" idx="13"/>
          </p:nvPr>
        </p:nvSpPr>
        <p:spPr>
          <a:xfrm>
            <a:off x="114300" y="438153"/>
            <a:ext cx="6515100" cy="914397"/>
          </a:xfrm>
        </p:spPr>
        <p:txBody>
          <a:bodyPr/>
          <a:lstStyle/>
          <a:p>
            <a:r>
              <a:rPr lang="en-US" sz="1600" dirty="0">
                <a:solidFill>
                  <a:srgbClr val="0070C0"/>
                </a:solidFill>
              </a:rPr>
              <a:t>Roadwork: </a:t>
            </a:r>
            <a:br>
              <a:rPr lang="en-US" sz="1600" dirty="0">
                <a:solidFill>
                  <a:srgbClr val="0070C0"/>
                </a:solidFill>
              </a:rPr>
            </a:br>
            <a:r>
              <a:rPr lang="en-US" sz="1600" dirty="0"/>
              <a:t>Complete Handout 6,  “A Strengths/Needs Worksheet for Fertility Loss Experts” </a:t>
            </a:r>
            <a:r>
              <a:rPr lang="en-US" sz="1600" u="sng" dirty="0"/>
              <a:t>If Applicable </a:t>
            </a:r>
            <a:r>
              <a:rPr lang="en-US" sz="1600" dirty="0"/>
              <a:t>to your Family</a:t>
            </a:r>
          </a:p>
        </p:txBody>
      </p:sp>
      <p:pic>
        <p:nvPicPr>
          <p:cNvPr id="4" name="Content Placeholder 4">
            <a:extLst>
              <a:ext uri="{FF2B5EF4-FFF2-40B4-BE49-F238E27FC236}">
                <a16:creationId xmlns:a16="http://schemas.microsoft.com/office/drawing/2014/main" id="{32EEB048-E52C-4A88-8C88-7C17F2C94A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276350"/>
            <a:ext cx="2872565" cy="3733800"/>
          </a:xfrm>
          <a:ln>
            <a:solidFill>
              <a:schemeClr val="tx1"/>
            </a:solidFill>
          </a:ln>
        </p:spPr>
      </p:pic>
    </p:spTree>
    <p:extLst>
      <p:ext uri="{BB962C8B-B14F-4D97-AF65-F5344CB8AC3E}">
        <p14:creationId xmlns:p14="http://schemas.microsoft.com/office/powerpoint/2010/main" val="124582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306EC-2749-4DB6-B2EB-710CD2629A03}"/>
              </a:ext>
            </a:extLst>
          </p:cNvPr>
          <p:cNvSpPr>
            <a:spLocks noGrp="1"/>
          </p:cNvSpPr>
          <p:nvPr>
            <p:ph type="body" idx="1"/>
          </p:nvPr>
        </p:nvSpPr>
        <p:spPr/>
        <p:txBody>
          <a:bodyPr/>
          <a:lstStyle/>
          <a:p>
            <a:pPr>
              <a:spcAft>
                <a:spcPts val="2400"/>
              </a:spcAft>
            </a:pPr>
            <a:r>
              <a:rPr lang="en-US" dirty="0">
                <a:solidFill>
                  <a:schemeClr val="tx1"/>
                </a:solidFill>
              </a:rPr>
              <a:t>Handout 7, “ Bonding and Attachment”</a:t>
            </a:r>
          </a:p>
          <a:p>
            <a:pPr>
              <a:spcAft>
                <a:spcPts val="2400"/>
              </a:spcAft>
            </a:pPr>
            <a:r>
              <a:rPr lang="en-US" dirty="0">
                <a:solidFill>
                  <a:schemeClr val="tx1"/>
                </a:solidFill>
              </a:rPr>
              <a:t>Handout 8, “Retrace Developmental Stages to Help Older Children Heal” </a:t>
            </a:r>
          </a:p>
          <a:p>
            <a:pPr>
              <a:spcAft>
                <a:spcPts val="2400"/>
              </a:spcAft>
            </a:pPr>
            <a:r>
              <a:rPr lang="en-US" dirty="0">
                <a:solidFill>
                  <a:schemeClr val="tx1"/>
                </a:solidFill>
              </a:rPr>
              <a:t>Handout 9, “An Adoptive Adolescent’s Struggle” </a:t>
            </a:r>
          </a:p>
          <a:p>
            <a:endParaRPr lang="en-US" dirty="0"/>
          </a:p>
        </p:txBody>
      </p:sp>
      <p:sp>
        <p:nvSpPr>
          <p:cNvPr id="3" name="Text Placeholder 2">
            <a:extLst>
              <a:ext uri="{FF2B5EF4-FFF2-40B4-BE49-F238E27FC236}">
                <a16:creationId xmlns:a16="http://schemas.microsoft.com/office/drawing/2014/main" id="{0F0B66E3-E250-4F99-9DA0-E0AEEF4B326D}"/>
              </a:ext>
            </a:extLst>
          </p:cNvPr>
          <p:cNvSpPr>
            <a:spLocks noGrp="1"/>
          </p:cNvSpPr>
          <p:nvPr>
            <p:ph type="body" idx="13"/>
          </p:nvPr>
        </p:nvSpPr>
        <p:spPr/>
        <p:txBody>
          <a:bodyPr/>
          <a:lstStyle/>
          <a:p>
            <a:r>
              <a:rPr lang="en-US" dirty="0"/>
              <a:t>Roadwork Reading </a:t>
            </a:r>
          </a:p>
        </p:txBody>
      </p:sp>
      <p:sp>
        <p:nvSpPr>
          <p:cNvPr id="4" name="Text Placeholder 1">
            <a:extLst>
              <a:ext uri="{FF2B5EF4-FFF2-40B4-BE49-F238E27FC236}">
                <a16:creationId xmlns:a16="http://schemas.microsoft.com/office/drawing/2014/main" id="{F58B6B55-CA54-4C7B-A04F-22501EA2FF27}"/>
              </a:ext>
            </a:extLst>
          </p:cNvPr>
          <p:cNvSpPr txBox="1">
            <a:spLocks/>
          </p:cNvSpPr>
          <p:nvPr/>
        </p:nvSpPr>
        <p:spPr>
          <a:xfrm>
            <a:off x="114300" y="1504950"/>
            <a:ext cx="6515100" cy="3076575"/>
          </a:xfrm>
          <a:prstGeom prst="rect">
            <a:avLst/>
          </a:prstGeom>
        </p:spPr>
        <p:txBody>
          <a:bodyPr anchor="t" anchorCtr="0"/>
          <a:lstStyle>
            <a:lvl1pPr marL="0" indent="0" algn="l" defTabSz="514313" rtl="0" eaLnBrk="1" latinLnBrk="0" hangingPunct="1">
              <a:spcBef>
                <a:spcPct val="20000"/>
              </a:spcBef>
              <a:buFont typeface="Arial" panose="020B0604020202020204" pitchFamily="34" charset="0"/>
              <a:buNone/>
              <a:defRPr sz="1800" b="1" kern="1200">
                <a:solidFill>
                  <a:srgbClr val="646569"/>
                </a:solidFill>
                <a:latin typeface="Arial" panose="020B0604020202020204" pitchFamily="34" charset="0"/>
                <a:ea typeface="+mn-ea"/>
                <a:cs typeface="Arial" panose="020B0604020202020204" pitchFamily="34" charset="0"/>
              </a:defRPr>
            </a:lvl1pPr>
            <a:lvl2pPr marL="257156" indent="0" algn="l" defTabSz="514313" rtl="0" eaLnBrk="1" latinLnBrk="0" hangingPunct="1">
              <a:spcBef>
                <a:spcPct val="20000"/>
              </a:spcBef>
              <a:buFont typeface="Arial" panose="020B0604020202020204" pitchFamily="34" charset="0"/>
              <a:buNone/>
              <a:defRPr sz="1013" kern="1200">
                <a:solidFill>
                  <a:schemeClr val="tx1">
                    <a:tint val="75000"/>
                  </a:schemeClr>
                </a:solidFill>
                <a:latin typeface="Arial" panose="020B0604020202020204" pitchFamily="34" charset="0"/>
                <a:ea typeface="+mn-ea"/>
                <a:cs typeface="Arial" panose="020B0604020202020204" pitchFamily="34" charset="0"/>
              </a:defRPr>
            </a:lvl2pPr>
            <a:lvl3pPr marL="514313" indent="0" algn="l" defTabSz="514313" rtl="0" eaLnBrk="1" latinLnBrk="0" hangingPunct="1">
              <a:spcBef>
                <a:spcPct val="20000"/>
              </a:spcBef>
              <a:buFont typeface="Arial" panose="020B0604020202020204" pitchFamily="34" charset="0"/>
              <a:buNone/>
              <a:defRPr sz="900" kern="1200">
                <a:solidFill>
                  <a:schemeClr val="tx1">
                    <a:tint val="75000"/>
                  </a:schemeClr>
                </a:solidFill>
                <a:latin typeface="Arial" panose="020B0604020202020204" pitchFamily="34" charset="0"/>
                <a:ea typeface="+mn-ea"/>
                <a:cs typeface="Arial" panose="020B0604020202020204" pitchFamily="34" charset="0"/>
              </a:defRPr>
            </a:lvl3pPr>
            <a:lvl4pPr marL="771468"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Arial" panose="020B0604020202020204" pitchFamily="34" charset="0"/>
                <a:ea typeface="+mn-ea"/>
                <a:cs typeface="Arial" panose="020B0604020202020204" pitchFamily="34" charset="0"/>
              </a:defRPr>
            </a:lvl4pPr>
            <a:lvl5pPr marL="1028624"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Arial" panose="020B0604020202020204" pitchFamily="34" charset="0"/>
                <a:ea typeface="+mn-ea"/>
                <a:cs typeface="Arial" panose="020B0604020202020204" pitchFamily="34" charset="0"/>
              </a:defRPr>
            </a:lvl5pPr>
            <a:lvl6pPr marL="1285779"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6pPr>
            <a:lvl7pPr marL="1542935"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7pPr>
            <a:lvl8pPr marL="1800090"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8pPr>
            <a:lvl9pPr marL="2057246" indent="0" algn="l" defTabSz="514313" rtl="0" eaLnBrk="1" latinLnBrk="0" hangingPunct="1">
              <a:spcBef>
                <a:spcPct val="20000"/>
              </a:spcBef>
              <a:buFont typeface="Arial" panose="020B0604020202020204" pitchFamily="34" charset="0"/>
              <a:buNone/>
              <a:defRPr sz="788" kern="1200">
                <a:solidFill>
                  <a:schemeClr val="tx1">
                    <a:tint val="75000"/>
                  </a:schemeClr>
                </a:solidFill>
                <a:latin typeface="+mn-lt"/>
                <a:ea typeface="+mn-ea"/>
                <a:cs typeface="+mn-cs"/>
              </a:defRPr>
            </a:lvl9pPr>
          </a:lstStyle>
          <a:p>
            <a:pPr fontAlgn="auto">
              <a:spcAft>
                <a:spcPts val="0"/>
              </a:spcAft>
            </a:pPr>
            <a:endParaRPr lang="en-US"/>
          </a:p>
        </p:txBody>
      </p:sp>
    </p:spTree>
    <p:extLst>
      <p:ext uri="{BB962C8B-B14F-4D97-AF65-F5344CB8AC3E}">
        <p14:creationId xmlns:p14="http://schemas.microsoft.com/office/powerpoint/2010/main" val="3852263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PIP!</a:t>
            </a:r>
          </a:p>
        </p:txBody>
      </p:sp>
    </p:spTree>
    <p:extLst>
      <p:ext uri="{BB962C8B-B14F-4D97-AF65-F5344CB8AC3E}">
        <p14:creationId xmlns:p14="http://schemas.microsoft.com/office/powerpoint/2010/main" val="268523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4D12A2-FF30-4577-86C8-B9D189B71201}"/>
              </a:ext>
            </a:extLst>
          </p:cNvPr>
          <p:cNvSpPr>
            <a:spLocks noGrp="1"/>
          </p:cNvSpPr>
          <p:nvPr>
            <p:ph type="body" idx="13"/>
          </p:nvPr>
        </p:nvSpPr>
        <p:spPr>
          <a:xfrm>
            <a:off x="114300" y="438153"/>
            <a:ext cx="6515100" cy="838199"/>
          </a:xfrm>
        </p:spPr>
        <p:txBody>
          <a:bodyPr/>
          <a:lstStyle/>
          <a:p>
            <a:r>
              <a:rPr lang="en-US" sz="2000" dirty="0">
                <a:solidFill>
                  <a:schemeClr val="accent1"/>
                </a:solidFill>
              </a:rPr>
              <a:t>Roadwork from Last Meeting:</a:t>
            </a:r>
          </a:p>
          <a:p>
            <a:r>
              <a:rPr lang="en-US" sz="2000" dirty="0"/>
              <a:t>Meeting 2 Handout 15: Strength/Needs Worksheet </a:t>
            </a:r>
          </a:p>
        </p:txBody>
      </p:sp>
      <p:pic>
        <p:nvPicPr>
          <p:cNvPr id="4" name="Picture 3" descr="A screenshot of a cell phone&#10;&#10;Description automatically generated">
            <a:extLst>
              <a:ext uri="{FF2B5EF4-FFF2-40B4-BE49-F238E27FC236}">
                <a16:creationId xmlns:a16="http://schemas.microsoft.com/office/drawing/2014/main" id="{3286707D-F84D-43EB-9FD3-C3AFC798F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58881" y="479469"/>
            <a:ext cx="3657598" cy="5098960"/>
          </a:xfrm>
          <a:prstGeom prst="rect">
            <a:avLst/>
          </a:prstGeom>
          <a:ln>
            <a:solidFill>
              <a:schemeClr val="tx1"/>
            </a:solidFill>
          </a:ln>
        </p:spPr>
      </p:pic>
    </p:spTree>
    <p:extLst>
      <p:ext uri="{BB962C8B-B14F-4D97-AF65-F5344CB8AC3E}">
        <p14:creationId xmlns:p14="http://schemas.microsoft.com/office/powerpoint/2010/main" val="416340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DEB2C0D-C4C1-4821-B689-1264FAEA8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8150"/>
            <a:ext cx="3435688" cy="4621952"/>
          </a:xfrm>
          <a:prstGeom prst="rect">
            <a:avLst/>
          </a:prstGeom>
          <a:ln>
            <a:solidFill>
              <a:schemeClr val="tx1"/>
            </a:solidFill>
          </a:ln>
        </p:spPr>
      </p:pic>
      <p:sp>
        <p:nvSpPr>
          <p:cNvPr id="2" name="TextBox 1">
            <a:extLst>
              <a:ext uri="{FF2B5EF4-FFF2-40B4-BE49-F238E27FC236}">
                <a16:creationId xmlns:a16="http://schemas.microsoft.com/office/drawing/2014/main" id="{B700B5B5-20C1-4B28-A8F6-505B33D0679F}"/>
              </a:ext>
            </a:extLst>
          </p:cNvPr>
          <p:cNvSpPr txBox="1"/>
          <p:nvPr/>
        </p:nvSpPr>
        <p:spPr>
          <a:xfrm>
            <a:off x="1" y="819150"/>
            <a:ext cx="1447800" cy="584775"/>
          </a:xfrm>
          <a:prstGeom prst="rect">
            <a:avLst/>
          </a:prstGeom>
          <a:noFill/>
        </p:spPr>
        <p:txBody>
          <a:bodyPr wrap="square" rtlCol="0">
            <a:spAutoFit/>
          </a:bodyPr>
          <a:lstStyle/>
          <a:p>
            <a:r>
              <a:rPr lang="en-US" sz="1600" b="1" dirty="0">
                <a:solidFill>
                  <a:schemeClr val="accent1"/>
                </a:solidFill>
              </a:rPr>
              <a:t>Let’s look at: </a:t>
            </a:r>
            <a:br>
              <a:rPr lang="en-US" sz="1600" dirty="0"/>
            </a:br>
            <a:r>
              <a:rPr lang="en-US" sz="1600" b="1" dirty="0">
                <a:solidFill>
                  <a:schemeClr val="tx2"/>
                </a:solidFill>
              </a:rPr>
              <a:t>Handout 1</a:t>
            </a:r>
          </a:p>
        </p:txBody>
      </p:sp>
    </p:spTree>
    <p:custDataLst>
      <p:tags r:id="rId1"/>
    </p:custDataLst>
    <p:extLst>
      <p:ext uri="{BB962C8B-B14F-4D97-AF65-F5344CB8AC3E}">
        <p14:creationId xmlns:p14="http://schemas.microsoft.com/office/powerpoint/2010/main" val="330885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9B596C64-ED09-4E14-9FE7-4C23F675D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883" y="411612"/>
            <a:ext cx="3505317" cy="4731887"/>
          </a:xfrm>
          <a:prstGeom prst="rect">
            <a:avLst/>
          </a:prstGeom>
          <a:ln>
            <a:solidFill>
              <a:schemeClr val="tx1"/>
            </a:solidFill>
          </a:ln>
        </p:spPr>
      </p:pic>
    </p:spTree>
    <p:extLst>
      <p:ext uri="{BB962C8B-B14F-4D97-AF65-F5344CB8AC3E}">
        <p14:creationId xmlns:p14="http://schemas.microsoft.com/office/powerpoint/2010/main" val="20089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F7E76F-4E08-4224-9E0F-474154245E60}"/>
              </a:ext>
            </a:extLst>
          </p:cNvPr>
          <p:cNvSpPr>
            <a:spLocks noGrp="1"/>
          </p:cNvSpPr>
          <p:nvPr>
            <p:ph type="body" idx="1"/>
          </p:nvPr>
        </p:nvSpPr>
        <p:spPr/>
        <p:txBody>
          <a:bodyPr/>
          <a:lstStyle/>
          <a:p>
            <a:pPr marL="285750" indent="-285750">
              <a:buFont typeface="Arial" panose="020B0604020202020204" pitchFamily="34" charset="0"/>
              <a:buChar char="•"/>
            </a:pPr>
            <a:r>
              <a:rPr lang="en-US" sz="3200" dirty="0">
                <a:solidFill>
                  <a:schemeClr val="tx1"/>
                </a:solidFill>
              </a:rPr>
              <a:t>Orderly</a:t>
            </a:r>
          </a:p>
          <a:p>
            <a:pPr marL="285750" indent="-285750">
              <a:buFont typeface="Arial" panose="020B0604020202020204" pitchFamily="34" charset="0"/>
              <a:buChar char="•"/>
            </a:pPr>
            <a:r>
              <a:rPr lang="en-US" sz="3200" dirty="0">
                <a:solidFill>
                  <a:schemeClr val="tx1"/>
                </a:solidFill>
              </a:rPr>
              <a:t>Planned</a:t>
            </a:r>
          </a:p>
          <a:p>
            <a:pPr marL="285750" indent="-285750">
              <a:buFont typeface="Arial" panose="020B0604020202020204" pitchFamily="34" charset="0"/>
              <a:buChar char="•"/>
            </a:pPr>
            <a:r>
              <a:rPr lang="en-US" sz="3200" dirty="0">
                <a:solidFill>
                  <a:schemeClr val="tx1"/>
                </a:solidFill>
              </a:rPr>
              <a:t>Expected</a:t>
            </a:r>
          </a:p>
          <a:p>
            <a:endParaRPr lang="en-US" dirty="0"/>
          </a:p>
        </p:txBody>
      </p:sp>
      <p:sp>
        <p:nvSpPr>
          <p:cNvPr id="3" name="Text Placeholder 2">
            <a:extLst>
              <a:ext uri="{FF2B5EF4-FFF2-40B4-BE49-F238E27FC236}">
                <a16:creationId xmlns:a16="http://schemas.microsoft.com/office/drawing/2014/main" id="{D9A73ADD-C98A-4EC4-A1F1-056E2B0C7546}"/>
              </a:ext>
            </a:extLst>
          </p:cNvPr>
          <p:cNvSpPr>
            <a:spLocks noGrp="1"/>
          </p:cNvSpPr>
          <p:nvPr>
            <p:ph type="body" idx="13"/>
          </p:nvPr>
        </p:nvSpPr>
        <p:spPr>
          <a:xfrm>
            <a:off x="114300" y="438153"/>
            <a:ext cx="6515100" cy="533397"/>
          </a:xfrm>
        </p:spPr>
        <p:txBody>
          <a:bodyPr/>
          <a:lstStyle/>
          <a:p>
            <a:r>
              <a:rPr lang="en-US"/>
              <a:t>Maturational </a:t>
            </a:r>
            <a:r>
              <a:rPr lang="en-US" dirty="0"/>
              <a:t>Losses</a:t>
            </a:r>
          </a:p>
        </p:txBody>
      </p:sp>
    </p:spTree>
    <p:extLst>
      <p:ext uri="{BB962C8B-B14F-4D97-AF65-F5344CB8AC3E}">
        <p14:creationId xmlns:p14="http://schemas.microsoft.com/office/powerpoint/2010/main" val="252960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35F0A7-B3A4-48DB-BE51-B648E7518807}"/>
              </a:ext>
            </a:extLst>
          </p:cNvPr>
          <p:cNvPicPr>
            <a:picLocks noChangeAspect="1"/>
          </p:cNvPicPr>
          <p:nvPr/>
        </p:nvPicPr>
        <p:blipFill>
          <a:blip r:embed="rId2"/>
          <a:stretch>
            <a:fillRect/>
          </a:stretch>
        </p:blipFill>
        <p:spPr>
          <a:xfrm>
            <a:off x="114300" y="971551"/>
            <a:ext cx="6667500" cy="4114800"/>
          </a:xfrm>
          <a:prstGeom prst="rect">
            <a:avLst/>
          </a:prstGeom>
        </p:spPr>
      </p:pic>
      <p:sp>
        <p:nvSpPr>
          <p:cNvPr id="3" name="Text Placeholder 2">
            <a:extLst>
              <a:ext uri="{FF2B5EF4-FFF2-40B4-BE49-F238E27FC236}">
                <a16:creationId xmlns:a16="http://schemas.microsoft.com/office/drawing/2014/main" id="{FEEBFCF0-C16D-4B02-BD2A-3D2381263633}"/>
              </a:ext>
            </a:extLst>
          </p:cNvPr>
          <p:cNvSpPr>
            <a:spLocks noGrp="1"/>
          </p:cNvSpPr>
          <p:nvPr>
            <p:ph type="body" idx="13"/>
          </p:nvPr>
        </p:nvSpPr>
        <p:spPr>
          <a:xfrm>
            <a:off x="114300" y="438153"/>
            <a:ext cx="6515100" cy="457197"/>
          </a:xfrm>
        </p:spPr>
        <p:txBody>
          <a:bodyPr/>
          <a:lstStyle/>
          <a:p>
            <a:r>
              <a:rPr lang="en-US" dirty="0"/>
              <a:t>Maturational Losses</a:t>
            </a:r>
          </a:p>
        </p:txBody>
      </p:sp>
    </p:spTree>
    <p:extLst>
      <p:ext uri="{BB962C8B-B14F-4D97-AF65-F5344CB8AC3E}">
        <p14:creationId xmlns:p14="http://schemas.microsoft.com/office/powerpoint/2010/main" val="150015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F7E76F-4E08-4224-9E0F-474154245E60}"/>
              </a:ext>
            </a:extLst>
          </p:cNvPr>
          <p:cNvSpPr>
            <a:spLocks noGrp="1"/>
          </p:cNvSpPr>
          <p:nvPr>
            <p:ph type="body" idx="1"/>
          </p:nvPr>
        </p:nvSpPr>
        <p:spPr/>
        <p:txBody>
          <a:bodyPr/>
          <a:lstStyle/>
          <a:p>
            <a:pPr marL="285750" indent="-285750">
              <a:buFont typeface="Arial" panose="020B0604020202020204" pitchFamily="34" charset="0"/>
              <a:buChar char="•"/>
            </a:pPr>
            <a:r>
              <a:rPr lang="en-US" sz="3200" dirty="0">
                <a:solidFill>
                  <a:schemeClr val="tx1"/>
                </a:solidFill>
              </a:rPr>
              <a:t>Unplanned</a:t>
            </a:r>
          </a:p>
          <a:p>
            <a:pPr marL="285750" indent="-285750">
              <a:buFont typeface="Arial" panose="020B0604020202020204" pitchFamily="34" charset="0"/>
              <a:buChar char="•"/>
            </a:pPr>
            <a:r>
              <a:rPr lang="en-US" sz="3200" dirty="0">
                <a:solidFill>
                  <a:schemeClr val="tx1"/>
                </a:solidFill>
              </a:rPr>
              <a:t>Unexpected</a:t>
            </a:r>
          </a:p>
          <a:p>
            <a:endParaRPr lang="en-US" dirty="0"/>
          </a:p>
        </p:txBody>
      </p:sp>
      <p:sp>
        <p:nvSpPr>
          <p:cNvPr id="3" name="Text Placeholder 2">
            <a:extLst>
              <a:ext uri="{FF2B5EF4-FFF2-40B4-BE49-F238E27FC236}">
                <a16:creationId xmlns:a16="http://schemas.microsoft.com/office/drawing/2014/main" id="{D9A73ADD-C98A-4EC4-A1F1-056E2B0C7546}"/>
              </a:ext>
            </a:extLst>
          </p:cNvPr>
          <p:cNvSpPr>
            <a:spLocks noGrp="1"/>
          </p:cNvSpPr>
          <p:nvPr>
            <p:ph type="body" idx="13"/>
          </p:nvPr>
        </p:nvSpPr>
        <p:spPr/>
        <p:txBody>
          <a:bodyPr/>
          <a:lstStyle/>
          <a:p>
            <a:r>
              <a:rPr lang="en-US" dirty="0"/>
              <a:t>Situational Losses</a:t>
            </a:r>
          </a:p>
        </p:txBody>
      </p:sp>
    </p:spTree>
    <p:extLst>
      <p:ext uri="{BB962C8B-B14F-4D97-AF65-F5344CB8AC3E}">
        <p14:creationId xmlns:p14="http://schemas.microsoft.com/office/powerpoint/2010/main" val="3605898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18423</TotalTime>
  <Words>515</Words>
  <Application>Microsoft Office PowerPoint</Application>
  <PresentationFormat>Custom</PresentationFormat>
  <Paragraphs>65</Paragraphs>
  <Slides>31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Calibri</vt:lpstr>
      <vt:lpstr>Verdana</vt:lpstr>
      <vt:lpstr>Cover Master</vt:lpstr>
      <vt:lpstr>Section Master</vt:lpstr>
      <vt:lpstr>Content Master</vt:lpstr>
      <vt:lpstr>Online GPS II/MAPP</vt:lpstr>
      <vt:lpstr>Meeting 3  Losses and Gains: The Need to Be a Loss Expert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389</cp:revision>
  <cp:lastPrinted>2020-06-29T14:03:13Z</cp:lastPrinted>
  <dcterms:created xsi:type="dcterms:W3CDTF">2005-09-23T17:08:04Z</dcterms:created>
  <dcterms:modified xsi:type="dcterms:W3CDTF">2020-07-29T22:23:00Z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